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5"/>
  </p:notesMasterIdLst>
  <p:sldIdLst>
    <p:sldId id="256" r:id="rId2"/>
    <p:sldId id="261" r:id="rId3"/>
    <p:sldId id="262" r:id="rId4"/>
  </p:sldIdLst>
  <p:sldSz cx="9144000" cy="5143500" type="screen16x9"/>
  <p:notesSz cx="6858000" cy="9144000"/>
  <p:embeddedFontLst>
    <p:embeddedFont>
      <p:font typeface="Cambria" pitchFamily="18" charset="0"/>
      <p:regular r:id="rId6"/>
      <p:bold r:id="rId7"/>
      <p:italic r:id="rId8"/>
      <p:boldItalic r:id="rId9"/>
    </p:embeddedFont>
    <p:embeddedFont>
      <p:font typeface="Helvetica" pitchFamily="34" charset="0"/>
      <p:regular r:id="rId10"/>
      <p:bold r:id="rId11"/>
      <p:italic r:id="rId12"/>
      <p:boldItalic r:id="rId13"/>
    </p:embeddedFont>
    <p:embeddedFont>
      <p:font typeface="Quicksand" charset="0"/>
      <p:regular r:id="rId14"/>
      <p:bold r:id="rId15"/>
    </p:embeddedFont>
    <p:embeddedFont>
      <p:font typeface="Pacifico" charset="0"/>
      <p:regular r:id="rId16"/>
    </p:embeddedFont>
    <p:embeddedFont>
      <p:font typeface="Quicksand Light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a Duca" initials="ID" lastIdx="1" clrIdx="0">
    <p:extLst>
      <p:ext uri="{19B8F6BF-5375-455C-9EA6-DF929625EA0E}">
        <p15:presenceInfo xmlns="" xmlns:p15="http://schemas.microsoft.com/office/powerpoint/2012/main" userId="Ioana Du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FF"/>
    <a:srgbClr val="CC99FF"/>
    <a:srgbClr val="FF99CC"/>
    <a:srgbClr val="FF99FF"/>
    <a:srgbClr val="3366FF"/>
    <a:srgbClr val="FFA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27B491-F55D-45EB-9BEB-F95F686F6250}">
  <a:tblStyle styleId="{E527B491-F55D-45EB-9BEB-F95F686F62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088" autoAdjust="0"/>
  </p:normalViewPr>
  <p:slideViewPr>
    <p:cSldViewPr snapToGrid="0">
      <p:cViewPr>
        <p:scale>
          <a:sx n="117" d="100"/>
          <a:sy n="117" d="100"/>
        </p:scale>
        <p:origin x="-586" y="-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commentAuthors" Target="commentAuthor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087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303f804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303f804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3750" y="1625188"/>
            <a:ext cx="6856500" cy="14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Pacifico"/>
              <a:buNone/>
              <a:defRPr sz="8500"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43550" y="2853850"/>
            <a:ext cx="68568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082750" y="1693075"/>
            <a:ext cx="4978500" cy="20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873000" y="991088"/>
            <a:ext cx="1398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9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529550" y="1421408"/>
            <a:ext cx="6084900" cy="23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7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4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313764" y="273901"/>
            <a:ext cx="8265458" cy="2300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Light"/>
                <a:sym typeface="Quicksand Light"/>
              </a:rPr>
              <a:t>COLEGIUL ECONOMIC ”VIRGIL MADGEARU” PLOIEȘTI</a:t>
            </a:r>
            <a:r>
              <a:rPr lang="es-ES_tradn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Light"/>
                <a:sym typeface="Quicksand Light"/>
              </a:rPr>
              <a:t/>
            </a:r>
            <a:br>
              <a:rPr lang="es-ES_tradn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Light"/>
                <a:sym typeface="Quicksand Light"/>
              </a:rPr>
            </a:br>
            <a:r>
              <a:rPr lang="es-ES_tradn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Light"/>
                <a:sym typeface="Quicksand Light"/>
              </a:rPr>
              <a:t>ZIUA </a:t>
            </a:r>
            <a:r>
              <a:rPr lang="es-ES_tradn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Light"/>
                <a:sym typeface="Quicksand Light"/>
              </a:rPr>
              <a:t>NAȚIONALĂ </a:t>
            </a:r>
            <a:r>
              <a:rPr lang="es-ES_tradn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Light"/>
                <a:sym typeface="Quicksand Light"/>
              </a:rPr>
              <a:t>A MESERIILOR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Light"/>
              <a:sym typeface="Quicksand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E6435A-A210-4A2F-B877-E37027DF69F7}"/>
              </a:ext>
            </a:extLst>
          </p:cNvPr>
          <p:cNvSpPr txBox="1"/>
          <p:nvPr/>
        </p:nvSpPr>
        <p:spPr>
          <a:xfrm>
            <a:off x="564775" y="2397640"/>
            <a:ext cx="80144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STAGIUL DE PREGĂTIRE PRACTICĂ LA AGENTUL ECONOMIC – Un pas important </a:t>
            </a:r>
            <a:r>
              <a:rPr lang="ro-RO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în orientarea profesională a elevilor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20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33200" y="1217075"/>
            <a:ext cx="6477600" cy="32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783771" y="489856"/>
            <a:ext cx="7916092" cy="42846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PARTENERI IMPLICAȚI:</a:t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</a:br>
            <a:endParaRPr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Imagine 3" descr="Fișier:Logo Mega Image.svg - Wikiped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49827"/>
            <a:ext cx="1169670" cy="1197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Fotografi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6" y="474617"/>
            <a:ext cx="1562463" cy="134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https://auchan.vtexassets.com/assets/vtex.file-manager-graphql/images/ab4b77b6-f65d-4359-9bd8-0b28059298eb___949a47896a5c062bc5cc1fa7a11f0a9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34" y="3539400"/>
            <a:ext cx="2177687" cy="113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Carrefour deschide la Ploieşti al 34-lea supermarket din Români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5" y="2970167"/>
            <a:ext cx="1863634" cy="122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Telefon contact Pepco Romania - Suport clienti - Retur produs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4" y="3584937"/>
            <a:ext cx="1967049" cy="127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ine 8" descr="Fotografi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17" y="2203814"/>
            <a:ext cx="1813788" cy="1163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reptunghi 1"/>
          <p:cNvSpPr/>
          <p:nvPr/>
        </p:nvSpPr>
        <p:spPr>
          <a:xfrm>
            <a:off x="2240280" y="1948541"/>
            <a:ext cx="278892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000"/>
              </a:spcBef>
            </a:pPr>
            <a:r>
              <a:rPr lang="ro-RO" sz="800" dirty="0" smtClean="0">
                <a:solidFill>
                  <a:srgbClr val="3C4043"/>
                </a:solidFill>
                <a:ea typeface="Times New Roman"/>
                <a:cs typeface="Times New Roman"/>
              </a:rPr>
              <a:t>Direcția Generală Regională a Finanțelor Publice Ploiești</a:t>
            </a:r>
            <a:endParaRPr lang="ro-RO" sz="800" b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200" dirty="0" smtClean="0">
                <a:latin typeface="Calibri"/>
                <a:ea typeface="Calibri"/>
                <a:cs typeface="Times New Roman"/>
              </a:rPr>
              <a:t> </a:t>
            </a:r>
            <a:endParaRPr lang="ro-RO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5453743" y="2230461"/>
            <a:ext cx="357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100" b="1" dirty="0" err="1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Agenția</a:t>
            </a:r>
            <a:r>
              <a:rPr lang="en-US" sz="1100" b="1" dirty="0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en-US" sz="1100" b="1" dirty="0" err="1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Județeană</a:t>
            </a:r>
            <a:r>
              <a:rPr lang="en-US" sz="1100" b="1" dirty="0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en-US" sz="1100" b="1" dirty="0" err="1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pentru</a:t>
            </a:r>
            <a:r>
              <a:rPr lang="en-US" sz="1100" b="1" dirty="0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en-US" sz="1100" b="1" dirty="0" err="1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Plăți</a:t>
            </a:r>
            <a:r>
              <a:rPr lang="en-US" sz="1100" b="1" dirty="0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en-US" sz="1100" b="1" dirty="0" err="1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și</a:t>
            </a:r>
            <a:r>
              <a:rPr lang="en-US" sz="1100" b="1" dirty="0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en-US" sz="1100" b="1" dirty="0" err="1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Inspecție</a:t>
            </a:r>
            <a:r>
              <a:rPr lang="en-US" sz="1100" b="1" dirty="0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en-US" sz="1100" b="1" dirty="0" err="1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Socială</a:t>
            </a:r>
            <a:r>
              <a:rPr lang="en-US" sz="1100" b="1" dirty="0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en-US" sz="1100" b="1" dirty="0" err="1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Prahov</a:t>
            </a:r>
            <a:r>
              <a:rPr lang="en-US" sz="800" b="1" dirty="0" err="1">
                <a:solidFill>
                  <a:srgbClr val="111111"/>
                </a:solidFill>
                <a:latin typeface="Helvetica"/>
                <a:ea typeface="Times New Roman"/>
                <a:cs typeface="Times New Roman"/>
              </a:rPr>
              <a:t>a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r>
              <a:rPr lang="en-US" sz="1000" dirty="0" err="1">
                <a:solidFill>
                  <a:srgbClr val="111111"/>
                </a:solidFill>
                <a:latin typeface="Helvetica"/>
                <a:ea typeface="Times New Roman"/>
              </a:rPr>
              <a:t>Ministerul</a:t>
            </a:r>
            <a:r>
              <a:rPr lang="en-US" sz="1000" dirty="0">
                <a:solidFill>
                  <a:srgbClr val="111111"/>
                </a:solidFill>
                <a:latin typeface="Helvetica"/>
                <a:ea typeface="Times New Roman"/>
              </a:rPr>
              <a:t> </a:t>
            </a:r>
            <a:r>
              <a:rPr lang="en-US" sz="1000" dirty="0" err="1">
                <a:solidFill>
                  <a:srgbClr val="111111"/>
                </a:solidFill>
                <a:latin typeface="Helvetica"/>
                <a:ea typeface="Times New Roman"/>
              </a:rPr>
              <a:t>Muncii</a:t>
            </a:r>
            <a:r>
              <a:rPr lang="en-US" sz="1000" dirty="0">
                <a:solidFill>
                  <a:srgbClr val="111111"/>
                </a:solidFill>
                <a:latin typeface="Helvetica"/>
                <a:ea typeface="Times New Roman"/>
              </a:rPr>
              <a:t> </a:t>
            </a:r>
            <a:r>
              <a:rPr lang="en-US" sz="1000" dirty="0" err="1">
                <a:solidFill>
                  <a:srgbClr val="111111"/>
                </a:solidFill>
                <a:latin typeface="Helvetica"/>
                <a:ea typeface="Times New Roman"/>
              </a:rPr>
              <a:t>și</a:t>
            </a:r>
            <a:r>
              <a:rPr lang="en-US" sz="1000" dirty="0">
                <a:solidFill>
                  <a:srgbClr val="111111"/>
                </a:solidFill>
                <a:latin typeface="Helvetica"/>
                <a:ea typeface="Times New Roman"/>
              </a:rPr>
              <a:t> </a:t>
            </a:r>
            <a:r>
              <a:rPr lang="en-US" sz="1000" dirty="0" err="1">
                <a:solidFill>
                  <a:srgbClr val="111111"/>
                </a:solidFill>
                <a:latin typeface="Helvetica"/>
                <a:ea typeface="Times New Roman"/>
              </a:rPr>
              <a:t>Solidarității</a:t>
            </a:r>
            <a:r>
              <a:rPr lang="en-US" sz="1000" dirty="0">
                <a:solidFill>
                  <a:srgbClr val="111111"/>
                </a:solidFill>
                <a:latin typeface="Helvetica"/>
                <a:ea typeface="Times New Roman"/>
              </a:rPr>
              <a:t> </a:t>
            </a:r>
            <a:r>
              <a:rPr lang="en-US" sz="1000" dirty="0" err="1">
                <a:solidFill>
                  <a:srgbClr val="111111"/>
                </a:solidFill>
                <a:latin typeface="Helvetica"/>
                <a:ea typeface="Times New Roman"/>
              </a:rPr>
              <a:t>Sociale</a:t>
            </a:r>
            <a:endParaRPr lang="en-US" sz="1000" dirty="0"/>
          </a:p>
        </p:txBody>
      </p:sp>
      <p:pic>
        <p:nvPicPr>
          <p:cNvPr id="12" name="Imagine 11" descr="Telefon contact BCR - Telefon reclamatii - Contact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25" y="260037"/>
            <a:ext cx="2638696" cy="145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ine 12" descr="Agenția Județeană pentru Plăți și Inspecție Socială Prahova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0461"/>
            <a:ext cx="85344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548639" y="207698"/>
            <a:ext cx="8020595" cy="60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5640">
              <a:lnSpc>
                <a:spcPct val="115000"/>
              </a:lnSpc>
              <a:spcBef>
                <a:spcPts val="445"/>
              </a:spcBef>
            </a:pP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Ești</a:t>
            </a:r>
            <a:r>
              <a:rPr lang="ro-RO" b="1" spc="-2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înaintea</a:t>
            </a:r>
            <a:r>
              <a:rPr lang="ro-RO" b="1" spc="-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unui</a:t>
            </a:r>
            <a:r>
              <a:rPr lang="ro-RO" b="1" spc="-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stagiu</a:t>
            </a:r>
            <a:r>
              <a:rPr lang="ro-RO" b="1" spc="-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ro-RO" b="1" spc="-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practică?....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pPr marL="2235200">
              <a:lnSpc>
                <a:spcPct val="115000"/>
              </a:lnSpc>
              <a:spcBef>
                <a:spcPts val="100"/>
              </a:spcBef>
            </a:pP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.....Atunci</a:t>
            </a:r>
            <a:r>
              <a:rPr lang="ro-RO" b="1" spc="-1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aceste</a:t>
            </a:r>
            <a:r>
              <a:rPr lang="ro-RO" b="1" spc="-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rânduri</a:t>
            </a:r>
            <a:r>
              <a:rPr lang="ro-RO" b="1" spc="-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sunt</a:t>
            </a:r>
            <a:r>
              <a:rPr lang="ro-RO" b="1" spc="-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pentru</a:t>
            </a:r>
            <a:r>
              <a:rPr lang="ro-RO" b="1" spc="-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tine!</a:t>
            </a:r>
            <a:endParaRPr lang="en-US" sz="1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6" y="738052"/>
            <a:ext cx="4970237" cy="296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reptunghi 3"/>
          <p:cNvSpPr/>
          <p:nvPr/>
        </p:nvSpPr>
        <p:spPr>
          <a:xfrm>
            <a:off x="5133702" y="1898638"/>
            <a:ext cx="227293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Pregătirea profesională trebuie abordată ca</a:t>
            </a:r>
            <a:r>
              <a:rPr lang="ro-RO" b="1" i="1" spc="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modalitate</a:t>
            </a:r>
            <a:r>
              <a:rPr lang="ro-RO" b="1" i="1" spc="-3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ro-RO" b="1" i="1" spc="-3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ro-RO" b="1" i="1" spc="-2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dobândi</a:t>
            </a:r>
            <a:r>
              <a:rPr lang="ro-RO" b="1" i="1" spc="-2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cunoștințe</a:t>
            </a:r>
            <a:r>
              <a:rPr lang="ro-RO" b="1" i="1" spc="-3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teoretice și</a:t>
            </a:r>
            <a:r>
              <a:rPr lang="ro-RO" b="1" i="1" spc="-2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practice</a:t>
            </a:r>
            <a:r>
              <a:rPr lang="ro-RO" b="1" i="1" spc="-38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necesare</a:t>
            </a:r>
            <a:r>
              <a:rPr lang="ro-RO" b="1" i="1" spc="-2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pentru</a:t>
            </a:r>
            <a:r>
              <a:rPr lang="ro-RO" b="1" i="1" spc="-2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ro-RO" b="1" i="1" spc="-1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da</a:t>
            </a:r>
            <a:r>
              <a:rPr lang="ro-RO" b="1" i="1" spc="-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un</a:t>
            </a:r>
            <a:r>
              <a:rPr lang="ro-RO" b="1" i="1" spc="-1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răspuns</a:t>
            </a:r>
            <a:r>
              <a:rPr lang="ro-RO" b="1" i="1" spc="-1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flexibil</a:t>
            </a:r>
            <a:r>
              <a:rPr lang="ro-RO" b="1" i="1" spc="-1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și</a:t>
            </a:r>
            <a:r>
              <a:rPr lang="ro-RO" b="1" i="1" spc="-1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satisfăcător nevoilor</a:t>
            </a:r>
            <a:r>
              <a:rPr lang="ro-RO" b="1" i="1" spc="-10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existente</a:t>
            </a:r>
            <a:r>
              <a:rPr lang="ro-RO" b="1" i="1" spc="-1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pe</a:t>
            </a:r>
            <a:r>
              <a:rPr lang="ro-RO" b="1" i="1" spc="-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piața</a:t>
            </a:r>
            <a:r>
              <a:rPr lang="ro-RO" b="1" i="1" spc="-5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b="1" i="1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</a:rPr>
              <a:t>muncii.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738051" y="3911331"/>
            <a:ext cx="788996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Prin</a:t>
            </a:r>
            <a:r>
              <a:rPr lang="ro-RO" spc="3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participarea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la</a:t>
            </a:r>
            <a:r>
              <a:rPr lang="ro-RO" spc="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stagiile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ro-RO" spc="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practică,</a:t>
            </a:r>
            <a:r>
              <a:rPr lang="ro-RO" spc="1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vei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dobândi</a:t>
            </a:r>
            <a:r>
              <a:rPr lang="ro-RO" spc="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cunoștințe,</a:t>
            </a:r>
            <a:r>
              <a:rPr lang="ro-RO" spc="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abilități</a:t>
            </a:r>
            <a:r>
              <a:rPr lang="ro-RO" spc="4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și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atitudini</a:t>
            </a:r>
            <a:r>
              <a:rPr lang="ro-RO" spc="1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specifice,</a:t>
            </a:r>
            <a:r>
              <a:rPr lang="ro-RO" spc="2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necesare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practicării</a:t>
            </a:r>
            <a:r>
              <a:rPr lang="ro-RO" spc="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meseriei</a:t>
            </a:r>
            <a:r>
              <a:rPr lang="ro-RO" spc="2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și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angajării</a:t>
            </a:r>
            <a:r>
              <a:rPr lang="ro-RO" spc="1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pe</a:t>
            </a:r>
            <a:r>
              <a:rPr lang="ro-RO" spc="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piața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muncii.</a:t>
            </a:r>
            <a:r>
              <a:rPr lang="ro-RO" spc="-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Acestea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vor</a:t>
            </a:r>
            <a:r>
              <a:rPr lang="ro-RO" spc="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completa</a:t>
            </a:r>
            <a:r>
              <a:rPr lang="ro-RO" spc="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cunoștințele</a:t>
            </a:r>
            <a:r>
              <a:rPr lang="ro-RO" spc="1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teoretice</a:t>
            </a:r>
            <a:r>
              <a:rPr lang="ro-RO" spc="4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și</a:t>
            </a:r>
            <a:r>
              <a:rPr lang="ro-RO" spc="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practice</a:t>
            </a:r>
            <a:r>
              <a:rPr lang="ro-RO" spc="1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pe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care</a:t>
            </a:r>
            <a:r>
              <a:rPr lang="ro-RO" spc="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le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ai</a:t>
            </a:r>
            <a:r>
              <a:rPr lang="ro-RO" spc="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din</a:t>
            </a:r>
            <a:r>
              <a:rPr lang="ro-RO" spc="10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școală,</a:t>
            </a:r>
            <a:r>
              <a:rPr lang="ro-RO" spc="2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predate</a:t>
            </a:r>
            <a:r>
              <a:rPr lang="ro-RO" spc="-36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360" dirty="0" smtClean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o-RO" dirty="0" smtClean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de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către</a:t>
            </a:r>
            <a:r>
              <a:rPr lang="ro-RO" spc="1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profesori</a:t>
            </a:r>
            <a:r>
              <a:rPr lang="ro-RO" spc="2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și</a:t>
            </a:r>
            <a:r>
              <a:rPr lang="ro-RO" spc="5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maiștri</a:t>
            </a:r>
            <a:r>
              <a:rPr lang="ro-RO" spc="10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o-RO" dirty="0">
                <a:solidFill>
                  <a:srgbClr val="202C31"/>
                </a:solidFill>
                <a:latin typeface="Times New Roman"/>
                <a:ea typeface="Times New Roman"/>
                <a:cs typeface="Times New Roman"/>
              </a:rPr>
              <a:t>instructori.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33" y="1353852"/>
            <a:ext cx="5064851" cy="222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03596"/>
      </p:ext>
    </p:extLst>
  </p:cSld>
  <p:clrMapOvr>
    <a:masterClrMapping/>
  </p:clrMapOvr>
</p:sld>
</file>

<file path=ppt/theme/theme1.xml><?xml version="1.0" encoding="utf-8"?>
<a:theme xmlns:a="http://schemas.openxmlformats.org/drawingml/2006/main" name="Puress Onlin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5344C"/>
      </a:lt2>
      <a:accent1>
        <a:srgbClr val="E5344C"/>
      </a:accent1>
      <a:accent2>
        <a:srgbClr val="FF9900"/>
      </a:accent2>
      <a:accent3>
        <a:srgbClr val="FF9900"/>
      </a:accent3>
      <a:accent4>
        <a:srgbClr val="E06666"/>
      </a:accent4>
      <a:accent5>
        <a:srgbClr val="F6B26B"/>
      </a:accent5>
      <a:accent6>
        <a:srgbClr val="EA99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137</Words>
  <Application>Microsoft Office PowerPoint</Application>
  <PresentationFormat>Expunere pe ecran (16:9)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12" baseType="lpstr">
      <vt:lpstr>Arial</vt:lpstr>
      <vt:lpstr>Cambria</vt:lpstr>
      <vt:lpstr>Helvetica</vt:lpstr>
      <vt:lpstr>Quicksand</vt:lpstr>
      <vt:lpstr>Times New Roman</vt:lpstr>
      <vt:lpstr>Pacifico</vt:lpstr>
      <vt:lpstr>Quicksand Light</vt:lpstr>
      <vt:lpstr>Calibri</vt:lpstr>
      <vt:lpstr>Puress Online by Slidesgo</vt:lpstr>
      <vt:lpstr>COLEGIUL ECONOMIC ”VIRGIL MADGEARU” PLOIEȘTI ZIUA NAȚIONALĂ A MESERIILOR</vt:lpstr>
      <vt:lpstr>PARTENERI IMPLICAȚI:                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STRATEGII DIDACTICE UTILIZATE ÎN PREDAREA DOCUMENTELOR ȘI REGISTRELOR CONTABILE OBLIGATORII ÎN DERULAREA UNEI AFACERI</dc:title>
  <dc:creator>Ioana Duca</dc:creator>
  <cp:lastModifiedBy>dani78liv@gmail.com</cp:lastModifiedBy>
  <cp:revision>76</cp:revision>
  <dcterms:created xsi:type="dcterms:W3CDTF">2021-01-23T16:40:54Z</dcterms:created>
  <dcterms:modified xsi:type="dcterms:W3CDTF">2023-03-09T15:13:49Z</dcterms:modified>
</cp:coreProperties>
</file>